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93" r:id="rId2"/>
    <p:sldId id="279" r:id="rId3"/>
    <p:sldId id="260" r:id="rId4"/>
    <p:sldId id="282" r:id="rId5"/>
    <p:sldId id="284" r:id="rId6"/>
    <p:sldId id="289" r:id="rId7"/>
    <p:sldId id="291" r:id="rId8"/>
    <p:sldId id="285" r:id="rId9"/>
    <p:sldId id="305" r:id="rId10"/>
    <p:sldId id="304" r:id="rId11"/>
    <p:sldId id="306" r:id="rId12"/>
    <p:sldId id="307" r:id="rId13"/>
    <p:sldId id="303" r:id="rId14"/>
    <p:sldId id="308" r:id="rId15"/>
    <p:sldId id="296" r:id="rId16"/>
    <p:sldId id="295" r:id="rId17"/>
    <p:sldId id="301"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68000" autoAdjust="0"/>
  </p:normalViewPr>
  <p:slideViewPr>
    <p:cSldViewPr>
      <p:cViewPr>
        <p:scale>
          <a:sx n="66" d="100"/>
          <a:sy n="66" d="100"/>
        </p:scale>
        <p:origin x="-1284"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03A94E-C29F-4045-A2FA-79D9CE6836D6}" type="datetimeFigureOut">
              <a:rPr lang="en-AU" smtClean="0"/>
              <a:pPr/>
              <a:t>31/08/2011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D40DF6-C63E-4999-B68F-05D3D092AEFB}" type="slidenum">
              <a:rPr lang="en-AU" smtClean="0"/>
              <a:pPr/>
              <a:t>‹#›</a:t>
            </a:fld>
            <a:endParaRPr lang="en-AU"/>
          </a:p>
        </p:txBody>
      </p:sp>
    </p:spTree>
    <p:extLst>
      <p:ext uri="{BB962C8B-B14F-4D97-AF65-F5344CB8AC3E}">
        <p14:creationId xmlns:p14="http://schemas.microsoft.com/office/powerpoint/2010/main" val="2740739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p:txBody>
      </p:sp>
      <p:sp>
        <p:nvSpPr>
          <p:cNvPr id="4" name="Slide Number Placeholder 3"/>
          <p:cNvSpPr>
            <a:spLocks noGrp="1"/>
          </p:cNvSpPr>
          <p:nvPr>
            <p:ph type="sldNum" sz="quarter" idx="10"/>
          </p:nvPr>
        </p:nvSpPr>
        <p:spPr/>
        <p:txBody>
          <a:bodyPr/>
          <a:lstStyle/>
          <a:p>
            <a:fld id="{30D40DF6-C63E-4999-B68F-05D3D092AEFB}" type="slidenum">
              <a:rPr lang="en-AU" smtClean="0"/>
              <a:pPr/>
              <a:t>1</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Reflects 12</a:t>
            </a:r>
            <a:r>
              <a:rPr lang="en-AU" baseline="0" dirty="0" smtClean="0"/>
              <a:t> periodic evaluation questions which AusAID has defined including questions related to:</a:t>
            </a:r>
          </a:p>
          <a:p>
            <a:pPr>
              <a:buFont typeface="Arial" pitchFamily="34" charset="0"/>
              <a:buChar char="•"/>
            </a:pPr>
            <a:r>
              <a:rPr lang="en-AU" baseline="0" dirty="0" smtClean="0"/>
              <a:t>selection, </a:t>
            </a:r>
          </a:p>
          <a:p>
            <a:pPr>
              <a:buFont typeface="Arial" pitchFamily="34" charset="0"/>
              <a:buChar char="•"/>
            </a:pPr>
            <a:r>
              <a:rPr lang="en-AU" baseline="0" dirty="0" smtClean="0"/>
              <a:t>placement, </a:t>
            </a:r>
          </a:p>
          <a:p>
            <a:pPr>
              <a:buFont typeface="Arial" pitchFamily="34" charset="0"/>
              <a:buChar char="•"/>
            </a:pPr>
            <a:r>
              <a:rPr lang="en-AU" baseline="0" dirty="0" smtClean="0"/>
              <a:t>academic performance, </a:t>
            </a:r>
          </a:p>
          <a:p>
            <a:pPr>
              <a:buFont typeface="Arial" pitchFamily="34" charset="0"/>
              <a:buChar char="•"/>
            </a:pPr>
            <a:r>
              <a:rPr lang="en-AU" baseline="0" dirty="0" smtClean="0"/>
              <a:t>successful completion, </a:t>
            </a:r>
          </a:p>
          <a:p>
            <a:pPr>
              <a:buFont typeface="Arial" pitchFamily="34" charset="0"/>
              <a:buChar char="•"/>
            </a:pPr>
            <a:r>
              <a:rPr lang="en-AU" baseline="0" dirty="0" smtClean="0"/>
              <a:t>positive study experiences, </a:t>
            </a:r>
          </a:p>
          <a:p>
            <a:pPr>
              <a:buFont typeface="Arial" pitchFamily="34" charset="0"/>
              <a:buChar char="•"/>
            </a:pPr>
            <a:r>
              <a:rPr lang="en-AU" baseline="0" dirty="0" smtClean="0"/>
              <a:t>return, </a:t>
            </a:r>
          </a:p>
          <a:p>
            <a:pPr>
              <a:buFont typeface="Arial" pitchFamily="34" charset="0"/>
              <a:buChar char="•"/>
            </a:pPr>
            <a:r>
              <a:rPr lang="en-AU" baseline="0" dirty="0" smtClean="0"/>
              <a:t>reintegration to workplaces, </a:t>
            </a:r>
          </a:p>
          <a:p>
            <a:pPr>
              <a:buFont typeface="Arial" pitchFamily="34" charset="0"/>
              <a:buChar char="•"/>
            </a:pPr>
            <a:r>
              <a:rPr lang="en-AU" baseline="0" dirty="0" smtClean="0"/>
              <a:t>skill use, </a:t>
            </a:r>
          </a:p>
          <a:p>
            <a:pPr>
              <a:buFont typeface="Arial" pitchFamily="34" charset="0"/>
              <a:buChar char="•"/>
            </a:pPr>
            <a:r>
              <a:rPr lang="en-AU" baseline="0" dirty="0" smtClean="0"/>
              <a:t>maintaining links, </a:t>
            </a:r>
          </a:p>
          <a:p>
            <a:pPr>
              <a:buFont typeface="Arial" pitchFamily="34" charset="0"/>
              <a:buChar char="•"/>
            </a:pPr>
            <a:r>
              <a:rPr lang="en-AU" baseline="0" dirty="0" smtClean="0"/>
              <a:t>contributing to development, </a:t>
            </a:r>
          </a:p>
          <a:p>
            <a:pPr>
              <a:buFont typeface="Arial" pitchFamily="34" charset="0"/>
              <a:buChar char="•"/>
            </a:pPr>
            <a:r>
              <a:rPr lang="en-AU" baseline="0" dirty="0" smtClean="0"/>
              <a:t>strengthening org performance, </a:t>
            </a:r>
          </a:p>
          <a:p>
            <a:pPr>
              <a:buFont typeface="Arial" pitchFamily="34" charset="0"/>
              <a:buChar char="•"/>
            </a:pPr>
            <a:r>
              <a:rPr lang="en-AU" baseline="0" dirty="0" smtClean="0"/>
              <a:t>promotion of gender equity.</a:t>
            </a:r>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0D40DF6-C63E-4999-B68F-05D3D092AEFB}" type="slidenum">
              <a:rPr lang="en-AU" smtClean="0"/>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0D40DF6-C63E-4999-B68F-05D3D092AEFB}" type="slidenum">
              <a:rPr lang="en-AU" smtClean="0"/>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15</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16</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0D40DF6-C63E-4999-B68F-05D3D092AEFB}" type="slidenum">
              <a:rPr lang="en-AU" smtClean="0"/>
              <a:pPr/>
              <a:t>17</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18</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2</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smtClean="0"/>
          </a:p>
        </p:txBody>
      </p:sp>
      <p:sp>
        <p:nvSpPr>
          <p:cNvPr id="4" name="Slide Number Placeholder 3"/>
          <p:cNvSpPr>
            <a:spLocks noGrp="1"/>
          </p:cNvSpPr>
          <p:nvPr>
            <p:ph type="sldNum" sz="quarter" idx="10"/>
          </p:nvPr>
        </p:nvSpPr>
        <p:spPr/>
        <p:txBody>
          <a:bodyPr/>
          <a:lstStyle/>
          <a:p>
            <a:fld id="{30D40DF6-C63E-4999-B68F-05D3D092AEFB}" type="slidenum">
              <a:rPr lang="en-AU" smtClean="0"/>
              <a:pPr/>
              <a:t>3</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baseline="0" dirty="0" smtClean="0"/>
          </a:p>
        </p:txBody>
      </p:sp>
      <p:sp>
        <p:nvSpPr>
          <p:cNvPr id="4" name="Slide Number Placeholder 3"/>
          <p:cNvSpPr>
            <a:spLocks noGrp="1"/>
          </p:cNvSpPr>
          <p:nvPr>
            <p:ph type="sldNum" sz="quarter" idx="10"/>
          </p:nvPr>
        </p:nvSpPr>
        <p:spPr/>
        <p:txBody>
          <a:bodyPr/>
          <a:lstStyle/>
          <a:p>
            <a:fld id="{30D40DF6-C63E-4999-B68F-05D3D092AEFB}"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AU" dirty="0" smtClean="0"/>
          </a:p>
        </p:txBody>
      </p:sp>
      <p:sp>
        <p:nvSpPr>
          <p:cNvPr id="4" name="Slide Number Placeholder 3"/>
          <p:cNvSpPr>
            <a:spLocks noGrp="1"/>
          </p:cNvSpPr>
          <p:nvPr>
            <p:ph type="sldNum" sz="quarter" idx="10"/>
          </p:nvPr>
        </p:nvSpPr>
        <p:spPr/>
        <p:txBody>
          <a:bodyPr/>
          <a:lstStyle/>
          <a:p>
            <a:fld id="{30D40DF6-C63E-4999-B68F-05D3D092AEFB}"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0D40DF6-C63E-4999-B68F-05D3D092AEFB}" type="slidenum">
              <a:rPr lang="en-AU" smtClean="0"/>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114C2A3-75F0-48A7-84B4-E48F2E2DFC29}" type="datetimeFigureOut">
              <a:rPr lang="en-AU" smtClean="0"/>
              <a:pPr/>
              <a:t>31/08/2011</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207BE39-FE5F-42F2-86D5-A29AC0310D2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207BE39-FE5F-42F2-86D5-A29AC0310D2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207BE39-FE5F-42F2-86D5-A29AC0310D2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207BE39-FE5F-42F2-86D5-A29AC0310D22}" type="slidenum">
              <a:rPr lang="en-AU" smtClean="0"/>
              <a:pPr/>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2207BE39-FE5F-42F2-86D5-A29AC0310D22}" type="slidenum">
              <a:rPr lang="en-AU" smtClean="0"/>
              <a:pPr/>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2207BE39-FE5F-42F2-86D5-A29AC0310D22}" type="slidenum">
              <a:rPr lang="en-AU" smtClean="0"/>
              <a:pPr/>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2207BE39-FE5F-42F2-86D5-A29AC0310D22}"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2207BE39-FE5F-42F2-86D5-A29AC0310D22}" type="slidenum">
              <a:rPr lang="en-AU" smtClean="0"/>
              <a:pPr/>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14C2A3-75F0-48A7-84B4-E48F2E2DFC29}" type="datetimeFigureOut">
              <a:rPr lang="en-AU" smtClean="0"/>
              <a:pPr/>
              <a:t>31/08/2011</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2207BE39-FE5F-42F2-86D5-A29AC0310D2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114C2A3-75F0-48A7-84B4-E48F2E2DFC29}" type="datetimeFigureOut">
              <a:rPr lang="en-AU" smtClean="0"/>
              <a:pPr/>
              <a:t>31/08/2011</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2207BE39-FE5F-42F2-86D5-A29AC0310D22}"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114C2A3-75F0-48A7-84B4-E48F2E2DFC29}" type="datetimeFigureOut">
              <a:rPr lang="en-AU" smtClean="0"/>
              <a:pPr/>
              <a:t>31/08/2011</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207BE39-FE5F-42F2-86D5-A29AC0310D22}" type="slidenum">
              <a:rPr lang="en-AU" smtClean="0"/>
              <a:pPr/>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14C2A3-75F0-48A7-84B4-E48F2E2DFC29}" type="datetimeFigureOut">
              <a:rPr lang="en-AU" smtClean="0"/>
              <a:pPr/>
              <a:t>31/08/2011</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207BE39-FE5F-42F2-86D5-A29AC0310D22}"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pPr algn="ctr"/>
            <a:r>
              <a:rPr lang="en-AU" sz="4800" dirty="0" smtClean="0"/>
              <a:t>Influences on the Evaluation of Development Scholarships</a:t>
            </a:r>
            <a:r>
              <a:rPr lang="en-AU" dirty="0" smtClean="0"/>
              <a:t/>
            </a:r>
            <a:br>
              <a:rPr lang="en-AU" dirty="0" smtClean="0"/>
            </a:br>
            <a:r>
              <a:rPr lang="en-AU" dirty="0" smtClean="0"/>
              <a:t/>
            </a:r>
            <a:br>
              <a:rPr lang="en-AU" dirty="0" smtClean="0"/>
            </a:br>
            <a:r>
              <a:rPr lang="en-AU" sz="2800" dirty="0" smtClean="0">
                <a:solidFill>
                  <a:schemeClr val="tx1"/>
                </a:solidFill>
              </a:rPr>
              <a:t>Simon Payne</a:t>
            </a:r>
            <a:endParaRPr lang="en-AU" sz="3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772816"/>
            <a:ext cx="7931224" cy="4234475"/>
          </a:xfrm>
        </p:spPr>
        <p:txBody>
          <a:bodyPr/>
          <a:lstStyle/>
          <a:p>
            <a:pPr indent="0">
              <a:buNone/>
            </a:pPr>
            <a:r>
              <a:rPr lang="en-AU" dirty="0" smtClean="0"/>
              <a:t>AusAID scholarships provide rewarding higher education opportunities for people from developing countries </a:t>
            </a:r>
            <a:r>
              <a:rPr lang="en-AU" b="1" dirty="0" smtClean="0">
                <a:solidFill>
                  <a:srgbClr val="0070C0"/>
                </a:solidFill>
              </a:rPr>
              <a:t>to build skills and knowledge</a:t>
            </a:r>
            <a:r>
              <a:rPr lang="en-AU" dirty="0" smtClean="0"/>
              <a:t> </a:t>
            </a:r>
            <a:r>
              <a:rPr lang="en-AU" b="1" dirty="0" smtClean="0">
                <a:solidFill>
                  <a:srgbClr val="0070C0"/>
                </a:solidFill>
              </a:rPr>
              <a:t>to promote development in their home country and build enduring people to people linkages. </a:t>
            </a:r>
          </a:p>
          <a:p>
            <a:pPr indent="0">
              <a:buNone/>
            </a:pPr>
            <a:endParaRPr lang="en-AU" sz="2400" dirty="0" smtClean="0"/>
          </a:p>
          <a:p>
            <a:pPr lvl="3" indent="0" algn="r">
              <a:buNone/>
            </a:pPr>
            <a:r>
              <a:rPr lang="en-AU" sz="2400" dirty="0" smtClean="0"/>
              <a:t>AusAID </a:t>
            </a:r>
            <a:r>
              <a:rPr lang="en-AU" sz="2400" dirty="0" err="1" smtClean="0"/>
              <a:t>AusAwards</a:t>
            </a:r>
            <a:r>
              <a:rPr lang="en-AU" sz="2400" dirty="0" smtClean="0"/>
              <a:t> Factsheet </a:t>
            </a:r>
            <a:r>
              <a:rPr lang="en-AU" sz="1050" dirty="0" smtClean="0"/>
              <a:t>(http://www.ausaid.gov.au/scholar/publications.cfm)</a:t>
            </a:r>
          </a:p>
          <a:p>
            <a:pPr>
              <a:buNone/>
            </a:pPr>
            <a:endParaRPr lang="en-AU" dirty="0"/>
          </a:p>
        </p:txBody>
      </p:sp>
      <p:sp>
        <p:nvSpPr>
          <p:cNvPr id="2" name="Title 1"/>
          <p:cNvSpPr>
            <a:spLocks noGrp="1"/>
          </p:cNvSpPr>
          <p:nvPr>
            <p:ph type="title"/>
          </p:nvPr>
        </p:nvSpPr>
        <p:spPr/>
        <p:txBody>
          <a:bodyPr/>
          <a:lstStyle/>
          <a:p>
            <a:pPr algn="ctr"/>
            <a:r>
              <a:rPr lang="en-AU" dirty="0" smtClean="0"/>
              <a:t>AusAID Scholarships</a:t>
            </a: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normAutofit/>
          </a:bodyPr>
          <a:lstStyle/>
          <a:p>
            <a:pPr algn="ctr"/>
            <a:r>
              <a:rPr lang="en-AU" dirty="0" smtClean="0"/>
              <a:t>Program Logic</a:t>
            </a:r>
            <a:endParaRPr lang="en-AU" dirty="0"/>
          </a:p>
        </p:txBody>
      </p:sp>
      <p:grpSp>
        <p:nvGrpSpPr>
          <p:cNvPr id="2" name="Content Placeholder 3"/>
          <p:cNvGrpSpPr>
            <a:grpSpLocks noGrp="1"/>
          </p:cNvGrpSpPr>
          <p:nvPr/>
        </p:nvGrpSpPr>
        <p:grpSpPr>
          <a:xfrm>
            <a:off x="539552" y="1124744"/>
            <a:ext cx="8280920" cy="5184576"/>
            <a:chOff x="928662" y="214290"/>
            <a:chExt cx="6929486" cy="5548022"/>
          </a:xfrm>
        </p:grpSpPr>
        <p:sp>
          <p:nvSpPr>
            <p:cNvPr id="5" name="TextBox 4"/>
            <p:cNvSpPr txBox="1"/>
            <p:nvPr/>
          </p:nvSpPr>
          <p:spPr>
            <a:xfrm>
              <a:off x="2643174" y="1071546"/>
              <a:ext cx="3500462" cy="1015663"/>
            </a:xfrm>
            <a:prstGeom prst="rect">
              <a:avLst/>
            </a:prstGeom>
            <a:solidFill>
              <a:srgbClr val="0070C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AU" sz="1200" dirty="0" smtClean="0"/>
                <a:t>OBJECTIVE: To enhance the pool of Indonesians with Australian postgraduate qualifications in order encourage positive relations with Australia and  to strengthen the capability of Indonesian organisations to provide services.</a:t>
              </a:r>
              <a:endParaRPr lang="en-AU" sz="1200" dirty="0"/>
            </a:p>
          </p:txBody>
        </p:sp>
        <p:sp>
          <p:nvSpPr>
            <p:cNvPr id="6" name="TextBox 5"/>
            <p:cNvSpPr txBox="1"/>
            <p:nvPr/>
          </p:nvSpPr>
          <p:spPr>
            <a:xfrm>
              <a:off x="2643174" y="214290"/>
              <a:ext cx="3500462"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AU" sz="1200" dirty="0" smtClean="0"/>
                <a:t>GOAL: To work in partnership with the </a:t>
              </a:r>
              <a:r>
                <a:rPr lang="en-AU" sz="1200" dirty="0" err="1" smtClean="0"/>
                <a:t>GoI</a:t>
              </a:r>
              <a:r>
                <a:rPr lang="en-AU" sz="1200" dirty="0" smtClean="0"/>
                <a:t> to achieve a prosperous, democratic and safe Indonesia through the provision of postgraduate scholarships</a:t>
              </a:r>
              <a:endParaRPr lang="en-AU" sz="1200" dirty="0"/>
            </a:p>
          </p:txBody>
        </p:sp>
        <p:sp>
          <p:nvSpPr>
            <p:cNvPr id="7" name="TextBox 6"/>
            <p:cNvSpPr txBox="1"/>
            <p:nvPr/>
          </p:nvSpPr>
          <p:spPr>
            <a:xfrm>
              <a:off x="928662" y="2428868"/>
              <a:ext cx="1500198" cy="1107996"/>
            </a:xfrm>
            <a:prstGeom prst="rect">
              <a:avLst/>
            </a:prstGeom>
            <a:solidFill>
              <a:srgbClr val="002060"/>
            </a:solidFill>
          </p:spPr>
          <p:style>
            <a:lnRef idx="0">
              <a:schemeClr val="accent1"/>
            </a:lnRef>
            <a:fillRef idx="1001">
              <a:schemeClr val="dk2"/>
            </a:fillRef>
            <a:effectRef idx="3">
              <a:schemeClr val="accent1"/>
            </a:effectRef>
            <a:fontRef idx="minor">
              <a:schemeClr val="lt1"/>
            </a:fontRef>
          </p:style>
          <p:txBody>
            <a:bodyPr wrap="square" rtlCol="0">
              <a:spAutoFit/>
            </a:bodyPr>
            <a:lstStyle/>
            <a:p>
              <a:r>
                <a:rPr lang="en-AU" sz="1100" dirty="0" smtClean="0"/>
                <a:t>OUTCOME 1. Alumni apply knowledge and skills in their workplaces</a:t>
              </a:r>
            </a:p>
            <a:p>
              <a:endParaRPr lang="en-AU" sz="1100" dirty="0" smtClean="0"/>
            </a:p>
            <a:p>
              <a:endParaRPr lang="en-AU" sz="1100" dirty="0"/>
            </a:p>
          </p:txBody>
        </p:sp>
        <p:sp>
          <p:nvSpPr>
            <p:cNvPr id="8" name="TextBox 7"/>
            <p:cNvSpPr txBox="1"/>
            <p:nvPr/>
          </p:nvSpPr>
          <p:spPr>
            <a:xfrm>
              <a:off x="2714612" y="2428868"/>
              <a:ext cx="1500198" cy="1107996"/>
            </a:xfrm>
            <a:prstGeom prst="rect">
              <a:avLst/>
            </a:prstGeom>
            <a:solidFill>
              <a:srgbClr val="002060"/>
            </a:solidFill>
          </p:spPr>
          <p:style>
            <a:lnRef idx="0">
              <a:schemeClr val="accent1"/>
            </a:lnRef>
            <a:fillRef idx="1001">
              <a:schemeClr val="dk2"/>
            </a:fillRef>
            <a:effectRef idx="3">
              <a:schemeClr val="accent1"/>
            </a:effectRef>
            <a:fontRef idx="minor">
              <a:schemeClr val="lt1"/>
            </a:fontRef>
          </p:style>
          <p:txBody>
            <a:bodyPr wrap="square" rtlCol="0">
              <a:spAutoFit/>
            </a:bodyPr>
            <a:lstStyle/>
            <a:p>
              <a:r>
                <a:rPr lang="en-AU" sz="1100" dirty="0" smtClean="0"/>
                <a:t>OUTCOME 2. Alumni effectively reintegrated into Key Agencies in order to strengthen agency service provision</a:t>
              </a:r>
              <a:endParaRPr lang="en-AU" sz="1100" dirty="0"/>
            </a:p>
          </p:txBody>
        </p:sp>
        <p:sp>
          <p:nvSpPr>
            <p:cNvPr id="9" name="TextBox 8"/>
            <p:cNvSpPr txBox="1"/>
            <p:nvPr/>
          </p:nvSpPr>
          <p:spPr>
            <a:xfrm>
              <a:off x="4572000" y="2428868"/>
              <a:ext cx="1500197" cy="1107996"/>
            </a:xfrm>
            <a:prstGeom prst="rect">
              <a:avLst/>
            </a:prstGeom>
            <a:solidFill>
              <a:srgbClr val="002060"/>
            </a:solidFill>
          </p:spPr>
          <p:style>
            <a:lnRef idx="0">
              <a:schemeClr val="accent1"/>
            </a:lnRef>
            <a:fillRef idx="1001">
              <a:schemeClr val="dk2"/>
            </a:fillRef>
            <a:effectRef idx="3">
              <a:schemeClr val="accent1"/>
            </a:effectRef>
            <a:fontRef idx="minor">
              <a:schemeClr val="lt1"/>
            </a:fontRef>
          </p:style>
          <p:txBody>
            <a:bodyPr wrap="square" rtlCol="0">
              <a:spAutoFit/>
            </a:bodyPr>
            <a:lstStyle/>
            <a:p>
              <a:r>
                <a:rPr lang="en-AU" sz="1100" dirty="0" smtClean="0"/>
                <a:t>OUTCOME 3. Alumni initiate and/or support linkages between Indonesia and Australia</a:t>
              </a:r>
            </a:p>
            <a:p>
              <a:endParaRPr lang="en-AU" sz="1100" dirty="0"/>
            </a:p>
          </p:txBody>
        </p:sp>
        <p:sp>
          <p:nvSpPr>
            <p:cNvPr id="10" name="TextBox 9"/>
            <p:cNvSpPr txBox="1"/>
            <p:nvPr/>
          </p:nvSpPr>
          <p:spPr>
            <a:xfrm>
              <a:off x="6357950" y="2428868"/>
              <a:ext cx="1500198" cy="1107996"/>
            </a:xfrm>
            <a:prstGeom prst="rect">
              <a:avLst/>
            </a:prstGeom>
            <a:solidFill>
              <a:srgbClr val="002060"/>
            </a:solidFill>
          </p:spPr>
          <p:style>
            <a:lnRef idx="0">
              <a:schemeClr val="accent1"/>
            </a:lnRef>
            <a:fillRef idx="1001">
              <a:schemeClr val="dk2"/>
            </a:fillRef>
            <a:effectRef idx="3">
              <a:schemeClr val="accent1"/>
            </a:effectRef>
            <a:fontRef idx="minor">
              <a:schemeClr val="lt1"/>
            </a:fontRef>
          </p:style>
          <p:txBody>
            <a:bodyPr wrap="square" rtlCol="0">
              <a:spAutoFit/>
            </a:bodyPr>
            <a:lstStyle/>
            <a:p>
              <a:r>
                <a:rPr lang="en-AU" sz="1100" dirty="0" smtClean="0"/>
                <a:t>OUTCOME 4. Alumni return with and maintain a positive perception of Australia</a:t>
              </a:r>
            </a:p>
            <a:p>
              <a:endParaRPr lang="en-AU" sz="1100" dirty="0" smtClean="0"/>
            </a:p>
            <a:p>
              <a:endParaRPr lang="en-AU" sz="1100" dirty="0"/>
            </a:p>
          </p:txBody>
        </p:sp>
        <p:cxnSp>
          <p:nvCxnSpPr>
            <p:cNvPr id="11" name="Straight Connector 10"/>
            <p:cNvCxnSpPr/>
            <p:nvPr/>
          </p:nvCxnSpPr>
          <p:spPr>
            <a:xfrm>
              <a:off x="1714480" y="2285992"/>
              <a:ext cx="5357850"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500298" y="4071942"/>
              <a:ext cx="3786214" cy="261610"/>
            </a:xfrm>
            <a:prstGeom prst="rect">
              <a:avLst/>
            </a:prstGeom>
          </p:spPr>
          <p:style>
            <a:lnRef idx="0">
              <a:schemeClr val="accent1"/>
            </a:lnRef>
            <a:fillRef idx="1001">
              <a:schemeClr val="dk2"/>
            </a:fillRef>
            <a:effectRef idx="3">
              <a:schemeClr val="accent1"/>
            </a:effectRef>
            <a:fontRef idx="minor">
              <a:schemeClr val="lt1"/>
            </a:fontRef>
          </p:style>
          <p:txBody>
            <a:bodyPr wrap="square" rtlCol="0">
              <a:spAutoFit/>
            </a:bodyPr>
            <a:lstStyle/>
            <a:p>
              <a:pPr algn="ctr"/>
              <a:r>
                <a:rPr lang="en-AU" sz="1100" dirty="0" smtClean="0"/>
                <a:t>Alumni Return to Indonesia  with New Skills &amp; Knowledge</a:t>
              </a:r>
              <a:endParaRPr lang="en-AU" sz="1100" dirty="0"/>
            </a:p>
          </p:txBody>
        </p:sp>
        <p:sp>
          <p:nvSpPr>
            <p:cNvPr id="13" name="TextBox 12"/>
            <p:cNvSpPr txBox="1"/>
            <p:nvPr/>
          </p:nvSpPr>
          <p:spPr>
            <a:xfrm>
              <a:off x="2500298" y="5500702"/>
              <a:ext cx="3786214" cy="261610"/>
            </a:xfrm>
            <a:prstGeom prst="rect">
              <a:avLst/>
            </a:prstGeom>
          </p:spPr>
          <p:style>
            <a:lnRef idx="0">
              <a:schemeClr val="accent1"/>
            </a:lnRef>
            <a:fillRef idx="1001">
              <a:schemeClr val="dk2"/>
            </a:fillRef>
            <a:effectRef idx="3">
              <a:schemeClr val="accent1"/>
            </a:effectRef>
            <a:fontRef idx="minor">
              <a:schemeClr val="lt1"/>
            </a:fontRef>
          </p:style>
          <p:txBody>
            <a:bodyPr wrap="square" rtlCol="0">
              <a:spAutoFit/>
            </a:bodyPr>
            <a:lstStyle/>
            <a:p>
              <a:pPr algn="ctr"/>
              <a:r>
                <a:rPr lang="en-AU" sz="1100" dirty="0" smtClean="0"/>
                <a:t>Output 1: Select Good People that match priorities</a:t>
              </a:r>
              <a:endParaRPr lang="en-AU" sz="1100" dirty="0"/>
            </a:p>
          </p:txBody>
        </p:sp>
        <p:sp>
          <p:nvSpPr>
            <p:cNvPr id="14" name="TextBox 13"/>
            <p:cNvSpPr txBox="1"/>
            <p:nvPr/>
          </p:nvSpPr>
          <p:spPr>
            <a:xfrm>
              <a:off x="2500298" y="5000636"/>
              <a:ext cx="3786214" cy="261610"/>
            </a:xfrm>
            <a:prstGeom prst="rect">
              <a:avLst/>
            </a:prstGeom>
          </p:spPr>
          <p:style>
            <a:lnRef idx="0">
              <a:schemeClr val="accent1"/>
            </a:lnRef>
            <a:fillRef idx="1001">
              <a:schemeClr val="dk2"/>
            </a:fillRef>
            <a:effectRef idx="3">
              <a:schemeClr val="accent1"/>
            </a:effectRef>
            <a:fontRef idx="minor">
              <a:schemeClr val="lt1"/>
            </a:fontRef>
          </p:style>
          <p:txBody>
            <a:bodyPr wrap="square" rtlCol="0">
              <a:spAutoFit/>
            </a:bodyPr>
            <a:lstStyle/>
            <a:p>
              <a:pPr algn="ctr"/>
              <a:r>
                <a:rPr lang="en-AU" sz="1100" dirty="0" smtClean="0"/>
                <a:t>Output 2: Place them in Good Quality Education Programs</a:t>
              </a:r>
              <a:endParaRPr lang="en-AU" sz="1100" dirty="0"/>
            </a:p>
          </p:txBody>
        </p:sp>
        <p:sp>
          <p:nvSpPr>
            <p:cNvPr id="15" name="TextBox 14"/>
            <p:cNvSpPr txBox="1"/>
            <p:nvPr/>
          </p:nvSpPr>
          <p:spPr>
            <a:xfrm>
              <a:off x="2500298" y="4500570"/>
              <a:ext cx="3786214" cy="261610"/>
            </a:xfrm>
            <a:prstGeom prst="rect">
              <a:avLst/>
            </a:prstGeom>
          </p:spPr>
          <p:style>
            <a:lnRef idx="0">
              <a:schemeClr val="accent1"/>
            </a:lnRef>
            <a:fillRef idx="1001">
              <a:schemeClr val="dk2"/>
            </a:fillRef>
            <a:effectRef idx="3">
              <a:schemeClr val="accent1"/>
            </a:effectRef>
            <a:fontRef idx="minor">
              <a:schemeClr val="lt1"/>
            </a:fontRef>
          </p:style>
          <p:txBody>
            <a:bodyPr wrap="square" rtlCol="0">
              <a:spAutoFit/>
            </a:bodyPr>
            <a:lstStyle/>
            <a:p>
              <a:pPr algn="ctr"/>
              <a:r>
                <a:rPr lang="en-AU" sz="1100" dirty="0" smtClean="0"/>
                <a:t>Support them to Maximise Educational Success</a:t>
              </a:r>
              <a:endParaRPr lang="en-AU" sz="1100" dirty="0"/>
            </a:p>
          </p:txBody>
        </p:sp>
        <p:cxnSp>
          <p:nvCxnSpPr>
            <p:cNvPr id="16" name="Straight Connector 15"/>
            <p:cNvCxnSpPr/>
            <p:nvPr/>
          </p:nvCxnSpPr>
          <p:spPr>
            <a:xfrm rot="5400000" flipH="1" flipV="1">
              <a:off x="5215736" y="2356636"/>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flipH="1" flipV="1">
              <a:off x="7001686" y="2356636"/>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3358348" y="2356636"/>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1643836" y="2356636"/>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4251323" y="963595"/>
              <a:ext cx="214314" cy="158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4251325" y="2178043"/>
              <a:ext cx="214313" cy="158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14480" y="3786190"/>
              <a:ext cx="535785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1572398" y="3642520"/>
              <a:ext cx="285752"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3286910" y="3642520"/>
              <a:ext cx="285752"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5144298" y="3642520"/>
              <a:ext cx="285752"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6930248" y="3642520"/>
              <a:ext cx="285752"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4251323" y="5392751"/>
              <a:ext cx="214314"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flipH="1" flipV="1">
              <a:off x="4250529" y="4893479"/>
              <a:ext cx="214315" cy="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flipH="1" flipV="1">
              <a:off x="4251323" y="4392619"/>
              <a:ext cx="214314" cy="158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flipH="1" flipV="1">
              <a:off x="4215604" y="3928272"/>
              <a:ext cx="285752" cy="158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indent="-252000"/>
            <a:r>
              <a:rPr lang="en-AU" dirty="0" smtClean="0"/>
              <a:t>A total of five tracer studies, three independent completion reports and three joint reviews (with New Zealand) of scholarships programs were completed over 2009 and 2010</a:t>
            </a:r>
            <a:r>
              <a:rPr lang="en-AU" sz="2000" dirty="0" smtClean="0"/>
              <a:t>.  ~ Overview of Scholarships</a:t>
            </a:r>
          </a:p>
          <a:p>
            <a:pPr indent="-252000"/>
            <a:endParaRPr lang="en-AU" sz="2000" dirty="0" smtClean="0"/>
          </a:p>
          <a:p>
            <a:pPr indent="-252000"/>
            <a:r>
              <a:rPr lang="en-AU" dirty="0" smtClean="0"/>
              <a:t>M&amp;E embedded in larger programs</a:t>
            </a:r>
          </a:p>
          <a:p>
            <a:pPr indent="-252000"/>
            <a:endParaRPr lang="en-AU" dirty="0" smtClean="0"/>
          </a:p>
          <a:p>
            <a:pPr indent="-252000"/>
            <a:r>
              <a:rPr lang="en-AU" dirty="0" smtClean="0"/>
              <a:t>48% of scholarship programs have less than adequate M&amp;E systems ~ </a:t>
            </a:r>
            <a:r>
              <a:rPr lang="en-AU" sz="2000" dirty="0" smtClean="0"/>
              <a:t>Quality at Implementation (27 programs)</a:t>
            </a:r>
          </a:p>
          <a:p>
            <a:pPr indent="-252000"/>
            <a:endParaRPr lang="en-AU" dirty="0" smtClean="0"/>
          </a:p>
          <a:p>
            <a:endParaRPr lang="en-AU" dirty="0"/>
          </a:p>
        </p:txBody>
      </p:sp>
      <p:sp>
        <p:nvSpPr>
          <p:cNvPr id="2" name="Title 1"/>
          <p:cNvSpPr>
            <a:spLocks noGrp="1"/>
          </p:cNvSpPr>
          <p:nvPr>
            <p:ph type="title"/>
          </p:nvPr>
        </p:nvSpPr>
        <p:spPr/>
        <p:txBody>
          <a:bodyPr>
            <a:normAutofit/>
          </a:bodyPr>
          <a:lstStyle/>
          <a:p>
            <a:pPr algn="ctr"/>
            <a:r>
              <a:rPr lang="en-AU" dirty="0" smtClean="0"/>
              <a:t>Current Situation</a:t>
            </a:r>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4863"/>
            <a:ext cx="8229600" cy="2664297"/>
          </a:xfrm>
        </p:spPr>
        <p:txBody>
          <a:bodyPr/>
          <a:lstStyle/>
          <a:p>
            <a:pPr>
              <a:buNone/>
            </a:pPr>
            <a:r>
              <a:rPr lang="en-AU" dirty="0" smtClean="0"/>
              <a:t>“Taken together, these reviews provide significant insights into AusAID’s tertiary training assistance, including what is working, what is not, and the reasons why”.</a:t>
            </a:r>
            <a:endParaRPr lang="en-AU" dirty="0"/>
          </a:p>
        </p:txBody>
      </p:sp>
      <p:sp>
        <p:nvSpPr>
          <p:cNvPr id="3" name="Title 2"/>
          <p:cNvSpPr>
            <a:spLocks noGrp="1"/>
          </p:cNvSpPr>
          <p:nvPr>
            <p:ph type="title"/>
          </p:nvPr>
        </p:nvSpPr>
        <p:spPr/>
        <p:txBody>
          <a:bodyPr/>
          <a:lstStyle/>
          <a:p>
            <a:pPr algn="ctr"/>
            <a:r>
              <a:rPr lang="en-AU" dirty="0" smtClean="0"/>
              <a:t>ANAO Report 2011</a:t>
            </a:r>
            <a:endParaRPr lang="en-A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404664"/>
            <a:ext cx="122413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The Colombo Plan</a:t>
            </a:r>
            <a:endParaRPr lang="en-AU" sz="1600" dirty="0"/>
          </a:p>
        </p:txBody>
      </p:sp>
      <p:sp>
        <p:nvSpPr>
          <p:cNvPr id="5" name="Rectangle 4"/>
          <p:cNvSpPr/>
          <p:nvPr/>
        </p:nvSpPr>
        <p:spPr>
          <a:xfrm>
            <a:off x="611560" y="4149080"/>
            <a:ext cx="1224136" cy="194421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AU" sz="1600" dirty="0" smtClean="0"/>
              <a:t>Education is Good</a:t>
            </a:r>
            <a:endParaRPr lang="en-AU" sz="1600" dirty="0"/>
          </a:p>
        </p:txBody>
      </p:sp>
      <p:sp>
        <p:nvSpPr>
          <p:cNvPr id="6" name="Rectangle 5"/>
          <p:cNvSpPr/>
          <p:nvPr/>
        </p:nvSpPr>
        <p:spPr>
          <a:xfrm>
            <a:off x="2123728" y="404664"/>
            <a:ext cx="1440160"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PICs</a:t>
            </a:r>
            <a:endParaRPr lang="en-AU" sz="1600" dirty="0"/>
          </a:p>
        </p:txBody>
      </p:sp>
      <p:sp>
        <p:nvSpPr>
          <p:cNvPr id="7" name="Rectangle 6"/>
          <p:cNvSpPr/>
          <p:nvPr/>
        </p:nvSpPr>
        <p:spPr>
          <a:xfrm>
            <a:off x="2051720" y="4149080"/>
            <a:ext cx="1512168" cy="194421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AU" sz="1600" dirty="0" smtClean="0"/>
              <a:t>Realisation that it would be nice to know more about  academic achievement</a:t>
            </a:r>
            <a:endParaRPr lang="en-AU" sz="1600" dirty="0"/>
          </a:p>
        </p:txBody>
      </p:sp>
      <p:sp>
        <p:nvSpPr>
          <p:cNvPr id="8" name="Rectangle 7"/>
          <p:cNvSpPr/>
          <p:nvPr/>
        </p:nvSpPr>
        <p:spPr>
          <a:xfrm>
            <a:off x="3851920" y="404664"/>
            <a:ext cx="129614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Early Tracer Studies</a:t>
            </a:r>
            <a:endParaRPr lang="en-AU" sz="1600" dirty="0"/>
          </a:p>
        </p:txBody>
      </p:sp>
      <p:sp>
        <p:nvSpPr>
          <p:cNvPr id="9" name="Rectangle 8"/>
          <p:cNvSpPr/>
          <p:nvPr/>
        </p:nvSpPr>
        <p:spPr>
          <a:xfrm>
            <a:off x="3851920" y="4149080"/>
            <a:ext cx="1368152" cy="194421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AU" sz="1600" dirty="0" smtClean="0"/>
              <a:t>Desire for more Information about results</a:t>
            </a:r>
            <a:endParaRPr lang="en-AU" sz="1600" dirty="0"/>
          </a:p>
        </p:txBody>
      </p:sp>
      <p:sp>
        <p:nvSpPr>
          <p:cNvPr id="10" name="Rectangle 9"/>
          <p:cNvSpPr/>
          <p:nvPr/>
        </p:nvSpPr>
        <p:spPr>
          <a:xfrm>
            <a:off x="5508104" y="404664"/>
            <a:ext cx="1440160"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Early M&amp;E Systems in Country Programs</a:t>
            </a:r>
            <a:endParaRPr lang="en-AU" sz="1600" dirty="0"/>
          </a:p>
        </p:txBody>
      </p:sp>
      <p:sp>
        <p:nvSpPr>
          <p:cNvPr id="11" name="Rectangle 10"/>
          <p:cNvSpPr/>
          <p:nvPr/>
        </p:nvSpPr>
        <p:spPr>
          <a:xfrm>
            <a:off x="7308304" y="404664"/>
            <a:ext cx="1296144"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Embedded M&amp;E Systems  based on Outcomes</a:t>
            </a:r>
            <a:endParaRPr lang="en-AU" sz="1600" dirty="0"/>
          </a:p>
        </p:txBody>
      </p:sp>
      <p:sp>
        <p:nvSpPr>
          <p:cNvPr id="12" name="Rectangle 11"/>
          <p:cNvSpPr/>
          <p:nvPr/>
        </p:nvSpPr>
        <p:spPr>
          <a:xfrm>
            <a:off x="5580112" y="4149080"/>
            <a:ext cx="1368152" cy="194421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AU" sz="1600" dirty="0" smtClean="0"/>
              <a:t>Process Driven.  Desire to prove scholarship</a:t>
            </a:r>
          </a:p>
          <a:p>
            <a:pPr algn="ctr"/>
            <a:r>
              <a:rPr lang="en-AU" sz="1600" dirty="0" smtClean="0"/>
              <a:t>impact </a:t>
            </a:r>
            <a:endParaRPr lang="en-AU" sz="1600" dirty="0"/>
          </a:p>
        </p:txBody>
      </p:sp>
      <p:sp>
        <p:nvSpPr>
          <p:cNvPr id="13" name="Rectangle 12"/>
          <p:cNvSpPr/>
          <p:nvPr/>
        </p:nvSpPr>
        <p:spPr>
          <a:xfrm>
            <a:off x="7236296" y="4149080"/>
            <a:ext cx="1368152" cy="194421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AU" sz="1600" dirty="0" smtClean="0"/>
              <a:t>Clearer explanation of intended program outcomes</a:t>
            </a:r>
            <a:endParaRPr lang="en-AU" sz="1600" dirty="0"/>
          </a:p>
        </p:txBody>
      </p:sp>
      <p:sp>
        <p:nvSpPr>
          <p:cNvPr id="14" name="Rounded Rectangle 13"/>
          <p:cNvSpPr/>
          <p:nvPr/>
        </p:nvSpPr>
        <p:spPr>
          <a:xfrm>
            <a:off x="611560" y="2852936"/>
            <a:ext cx="1224136" cy="72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AU" sz="1600" dirty="0" smtClean="0">
                <a:solidFill>
                  <a:schemeClr val="bg1"/>
                </a:solidFill>
              </a:rPr>
              <a:t>1950 -1980s</a:t>
            </a:r>
            <a:endParaRPr lang="en-AU" sz="1600" dirty="0">
              <a:solidFill>
                <a:schemeClr val="bg1"/>
              </a:solidFill>
            </a:endParaRPr>
          </a:p>
        </p:txBody>
      </p:sp>
      <p:sp>
        <p:nvSpPr>
          <p:cNvPr id="15" name="Rounded Rectangle 14"/>
          <p:cNvSpPr/>
          <p:nvPr/>
        </p:nvSpPr>
        <p:spPr>
          <a:xfrm>
            <a:off x="2267744" y="2852936"/>
            <a:ext cx="1224136" cy="72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AU" sz="1600" dirty="0" smtClean="0"/>
              <a:t>1989</a:t>
            </a:r>
            <a:endParaRPr lang="en-AU" sz="1600" dirty="0"/>
          </a:p>
        </p:txBody>
      </p:sp>
      <p:sp>
        <p:nvSpPr>
          <p:cNvPr id="16" name="Rounded Rectangle 15"/>
          <p:cNvSpPr/>
          <p:nvPr/>
        </p:nvSpPr>
        <p:spPr>
          <a:xfrm>
            <a:off x="3923928" y="2852936"/>
            <a:ext cx="1224136" cy="72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AU" sz="1600" dirty="0" smtClean="0"/>
              <a:t>1990 - 1998</a:t>
            </a:r>
            <a:endParaRPr lang="en-AU" sz="1600" dirty="0"/>
          </a:p>
        </p:txBody>
      </p:sp>
      <p:sp>
        <p:nvSpPr>
          <p:cNvPr id="17" name="Rounded Rectangle 16"/>
          <p:cNvSpPr/>
          <p:nvPr/>
        </p:nvSpPr>
        <p:spPr>
          <a:xfrm>
            <a:off x="5580112" y="2852936"/>
            <a:ext cx="1224136" cy="72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AU" sz="1600" dirty="0" smtClean="0"/>
              <a:t>1999 -2008</a:t>
            </a:r>
            <a:endParaRPr lang="en-AU" sz="1600" dirty="0"/>
          </a:p>
        </p:txBody>
      </p:sp>
      <p:sp>
        <p:nvSpPr>
          <p:cNvPr id="18" name="Rounded Rectangle 17"/>
          <p:cNvSpPr/>
          <p:nvPr/>
        </p:nvSpPr>
        <p:spPr>
          <a:xfrm>
            <a:off x="7380312" y="2852936"/>
            <a:ext cx="1224136" cy="72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AU" sz="1600" dirty="0" smtClean="0"/>
              <a:t>2009 - 2011</a:t>
            </a:r>
            <a:endParaRPr lang="en-AU" sz="1600" dirty="0"/>
          </a:p>
        </p:txBody>
      </p:sp>
      <p:cxnSp>
        <p:nvCxnSpPr>
          <p:cNvPr id="20" name="Straight Arrow Connector 19"/>
          <p:cNvCxnSpPr/>
          <p:nvPr/>
        </p:nvCxnSpPr>
        <p:spPr>
          <a:xfrm flipV="1">
            <a:off x="971600" y="2492896"/>
            <a:ext cx="7056784" cy="720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522507"/>
          </a:xfrm>
        </p:spPr>
        <p:txBody>
          <a:bodyPr/>
          <a:lstStyle/>
          <a:p>
            <a:r>
              <a:rPr lang="en-AU" dirty="0" smtClean="0"/>
              <a:t>Inadequate data systems and corporate knowledge  (SIMS-SIMON-OASIS)</a:t>
            </a:r>
          </a:p>
          <a:p>
            <a:endParaRPr lang="en-AU" dirty="0" smtClean="0"/>
          </a:p>
          <a:p>
            <a:r>
              <a:rPr lang="en-AU" dirty="0" smtClean="0"/>
              <a:t>Program diversity and complexity not well handled – sharing information, common approaches</a:t>
            </a:r>
          </a:p>
          <a:p>
            <a:endParaRPr lang="en-AU" dirty="0" smtClean="0"/>
          </a:p>
          <a:p>
            <a:r>
              <a:rPr lang="en-AU" dirty="0" smtClean="0"/>
              <a:t>Poor knowledge management and transparency</a:t>
            </a:r>
          </a:p>
          <a:p>
            <a:endParaRPr lang="en-AU" dirty="0" smtClean="0"/>
          </a:p>
          <a:p>
            <a:endParaRPr lang="en-AU" dirty="0"/>
          </a:p>
        </p:txBody>
      </p:sp>
      <p:sp>
        <p:nvSpPr>
          <p:cNvPr id="2" name="Title 1"/>
          <p:cNvSpPr>
            <a:spLocks noGrp="1"/>
          </p:cNvSpPr>
          <p:nvPr>
            <p:ph type="title"/>
          </p:nvPr>
        </p:nvSpPr>
        <p:spPr/>
        <p:txBody>
          <a:bodyPr/>
          <a:lstStyle/>
          <a:p>
            <a:pPr algn="ctr"/>
            <a:r>
              <a:rPr lang="en-AU" dirty="0" smtClean="0"/>
              <a:t>Recurrent Issues</a:t>
            </a:r>
            <a:endParaRPr lang="en-A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Selection</a:t>
            </a:r>
          </a:p>
          <a:p>
            <a:r>
              <a:rPr lang="en-AU" dirty="0" smtClean="0"/>
              <a:t>Placement</a:t>
            </a:r>
          </a:p>
          <a:p>
            <a:r>
              <a:rPr lang="en-AU" dirty="0" smtClean="0"/>
              <a:t>Academic Success</a:t>
            </a:r>
          </a:p>
          <a:p>
            <a:r>
              <a:rPr lang="en-AU" dirty="0" smtClean="0"/>
              <a:t>Return</a:t>
            </a:r>
          </a:p>
          <a:p>
            <a:r>
              <a:rPr lang="en-AU" dirty="0" smtClean="0"/>
              <a:t>Re-employment</a:t>
            </a:r>
          </a:p>
          <a:p>
            <a:r>
              <a:rPr lang="en-AU" dirty="0" smtClean="0"/>
              <a:t>Organisational Impact</a:t>
            </a:r>
          </a:p>
          <a:p>
            <a:r>
              <a:rPr lang="en-AU" dirty="0" smtClean="0"/>
              <a:t>Institutional/ People to People Links</a:t>
            </a:r>
          </a:p>
          <a:p>
            <a:r>
              <a:rPr lang="en-AU" dirty="0" smtClean="0"/>
              <a:t>Development Impact (portfolio approach)</a:t>
            </a:r>
            <a:endParaRPr lang="en-AU" dirty="0"/>
          </a:p>
        </p:txBody>
      </p:sp>
      <p:sp>
        <p:nvSpPr>
          <p:cNvPr id="2" name="Title 1"/>
          <p:cNvSpPr>
            <a:spLocks noGrp="1"/>
          </p:cNvSpPr>
          <p:nvPr>
            <p:ph type="title"/>
          </p:nvPr>
        </p:nvSpPr>
        <p:spPr/>
        <p:txBody>
          <a:bodyPr/>
          <a:lstStyle/>
          <a:p>
            <a:pPr algn="ctr"/>
            <a:r>
              <a:rPr lang="en-AU" dirty="0" smtClean="0"/>
              <a:t>What have we learnt?</a:t>
            </a:r>
            <a:endParaRPr lang="en-A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Need for some standardisation of approaches across countries </a:t>
            </a:r>
          </a:p>
          <a:p>
            <a:endParaRPr lang="en-AU" dirty="0" smtClean="0"/>
          </a:p>
          <a:p>
            <a:r>
              <a:rPr lang="en-AU" dirty="0" smtClean="0"/>
              <a:t>On-Return Surveys</a:t>
            </a:r>
          </a:p>
          <a:p>
            <a:endParaRPr lang="en-AU" dirty="0" smtClean="0"/>
          </a:p>
          <a:p>
            <a:r>
              <a:rPr lang="en-AU" dirty="0" smtClean="0"/>
              <a:t>Longitudinal Studies</a:t>
            </a:r>
          </a:p>
          <a:p>
            <a:endParaRPr lang="en-AU" dirty="0" smtClean="0"/>
          </a:p>
          <a:p>
            <a:r>
              <a:rPr lang="en-AU" dirty="0" smtClean="0"/>
              <a:t>Selected Case Studies (organisations, clusters, development issues)</a:t>
            </a:r>
          </a:p>
          <a:p>
            <a:endParaRPr lang="en-AU" dirty="0"/>
          </a:p>
        </p:txBody>
      </p:sp>
      <p:sp>
        <p:nvSpPr>
          <p:cNvPr id="3" name="Title 2"/>
          <p:cNvSpPr>
            <a:spLocks noGrp="1"/>
          </p:cNvSpPr>
          <p:nvPr>
            <p:ph type="title"/>
          </p:nvPr>
        </p:nvSpPr>
        <p:spPr/>
        <p:txBody>
          <a:bodyPr/>
          <a:lstStyle/>
          <a:p>
            <a:pPr algn="ctr"/>
            <a:r>
              <a:rPr lang="en-AU" dirty="0" smtClean="0"/>
              <a:t>The Future</a:t>
            </a:r>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8840"/>
            <a:ext cx="8229600" cy="4018451"/>
          </a:xfrm>
        </p:spPr>
        <p:txBody>
          <a:bodyPr/>
          <a:lstStyle/>
          <a:p>
            <a:pPr indent="0">
              <a:buNone/>
            </a:pPr>
            <a:r>
              <a:rPr lang="en-AU" dirty="0" smtClean="0"/>
              <a:t>“Australia spends, on average, $105,000 educating each development scholar. Our aid budget is too precious, and too far below the Millennium Development Goals, to throw this amount at the wind and hope it lands in the right place.”</a:t>
            </a:r>
          </a:p>
          <a:p>
            <a:pPr indent="0">
              <a:buNone/>
            </a:pPr>
            <a:endParaRPr lang="en-AU" dirty="0" smtClean="0"/>
          </a:p>
          <a:p>
            <a:pPr algn="r">
              <a:buNone/>
            </a:pPr>
            <a:r>
              <a:rPr lang="en-AU" sz="2400" b="1" dirty="0" smtClean="0"/>
              <a:t>Canberra Times, Markus Mannheim, </a:t>
            </a:r>
          </a:p>
          <a:p>
            <a:pPr algn="r">
              <a:buNone/>
            </a:pPr>
            <a:r>
              <a:rPr lang="en-AU" sz="2400" b="1" dirty="0" smtClean="0"/>
              <a:t>Public Sector Reporter 27 April 2011</a:t>
            </a:r>
            <a:endParaRPr lang="en-AU" sz="2800" dirty="0" smtClean="0"/>
          </a:p>
          <a:p>
            <a:pPr>
              <a:buNone/>
            </a:pPr>
            <a:endParaRPr lang="en-AU" dirty="0" smtClean="0"/>
          </a:p>
          <a:p>
            <a:pPr>
              <a:buNone/>
            </a:pPr>
            <a:endParaRPr lang="en-AU" dirty="0" smtClean="0"/>
          </a:p>
          <a:p>
            <a:endParaRPr lang="en-AU" dirty="0"/>
          </a:p>
        </p:txBody>
      </p:sp>
      <p:sp>
        <p:nvSpPr>
          <p:cNvPr id="3" name="Title 2"/>
          <p:cNvSpPr>
            <a:spLocks noGrp="1"/>
          </p:cNvSpPr>
          <p:nvPr>
            <p:ph type="title"/>
          </p:nvPr>
        </p:nvSpPr>
        <p:spPr/>
        <p:txBody>
          <a:bodyPr>
            <a:normAutofit fontScale="90000"/>
          </a:bodyPr>
          <a:lstStyle/>
          <a:p>
            <a:pPr algn="ctr"/>
            <a:r>
              <a:rPr lang="en-AU" dirty="0" smtClean="0"/>
              <a:t>Development dollars are too precious to waste</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dirty="0" smtClean="0"/>
              <a:t>Opening Sentence....</a:t>
            </a:r>
          </a:p>
          <a:p>
            <a:pPr>
              <a:buNone/>
            </a:pPr>
            <a:endParaRPr lang="en-AU" dirty="0" smtClean="0"/>
          </a:p>
          <a:p>
            <a:pPr>
              <a:buNone/>
            </a:pPr>
            <a:r>
              <a:rPr lang="en-AU" dirty="0" smtClean="0"/>
              <a:t>“The Australian Government spends millions of its overseas aid dollars on scholarships, some of which were handed to foreign politicians' children while others funded courses in design and photography”.</a:t>
            </a:r>
          </a:p>
          <a:p>
            <a:endParaRPr lang="en-AU" dirty="0" smtClean="0"/>
          </a:p>
          <a:p>
            <a:pPr algn="r">
              <a:buNone/>
            </a:pPr>
            <a:r>
              <a:rPr lang="en-AU" sz="1800" b="1" dirty="0" smtClean="0"/>
              <a:t>Canberra Times, Markus Mannheim, </a:t>
            </a:r>
          </a:p>
          <a:p>
            <a:pPr algn="r">
              <a:buNone/>
            </a:pPr>
            <a:r>
              <a:rPr lang="en-AU" sz="1800" b="1" dirty="0" smtClean="0"/>
              <a:t>Public Sector Reporter 27 April 2011</a:t>
            </a:r>
            <a:endParaRPr lang="en-AU" sz="2000" dirty="0"/>
          </a:p>
        </p:txBody>
      </p:sp>
      <p:sp>
        <p:nvSpPr>
          <p:cNvPr id="2" name="Title 1"/>
          <p:cNvSpPr>
            <a:spLocks noGrp="1"/>
          </p:cNvSpPr>
          <p:nvPr>
            <p:ph type="title"/>
          </p:nvPr>
        </p:nvSpPr>
        <p:spPr>
          <a:xfrm>
            <a:off x="467544" y="404664"/>
            <a:ext cx="8229600" cy="1143000"/>
          </a:xfrm>
        </p:spPr>
        <p:txBody>
          <a:bodyPr>
            <a:normAutofit fontScale="90000"/>
          </a:bodyPr>
          <a:lstStyle/>
          <a:p>
            <a:pPr algn="ctr"/>
            <a:r>
              <a:rPr lang="en-AU" b="1" dirty="0" smtClean="0"/>
              <a:t>Overseas Aid Spent on Elite </a:t>
            </a:r>
            <a:r>
              <a:rPr lang="en-AU" dirty="0" smtClean="0"/>
              <a:t/>
            </a:r>
            <a:br>
              <a:rPr lang="en-AU" dirty="0" smtClean="0"/>
            </a:b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dirty="0" smtClean="0"/>
              <a:t>Australian Scholarships 2009 -2010</a:t>
            </a:r>
            <a:endParaRPr lang="en-AU" sz="3200" dirty="0"/>
          </a:p>
        </p:txBody>
      </p:sp>
      <p:pic>
        <p:nvPicPr>
          <p:cNvPr id="1026" name="Picture 2"/>
          <p:cNvPicPr>
            <a:picLocks noChangeAspect="1" noChangeArrowheads="1"/>
          </p:cNvPicPr>
          <p:nvPr/>
        </p:nvPicPr>
        <p:blipFill>
          <a:blip r:embed="rId3" cstate="print"/>
          <a:srcRect t="9496"/>
          <a:stretch>
            <a:fillRect/>
          </a:stretch>
        </p:blipFill>
        <p:spPr bwMode="auto">
          <a:xfrm>
            <a:off x="683568" y="1124744"/>
            <a:ext cx="8316417" cy="48106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pPr algn="ctr"/>
            <a:r>
              <a:rPr lang="en-AU" dirty="0" smtClean="0"/>
              <a:t>Colombo Plan</a:t>
            </a:r>
            <a:endParaRPr lang="en-AU" dirty="0"/>
          </a:p>
        </p:txBody>
      </p:sp>
      <p:pic>
        <p:nvPicPr>
          <p:cNvPr id="1026" name="Picture 2" descr="C:\Users\SPPS\Desktop\influences on scholarships\ShowImage.jpg"/>
          <p:cNvPicPr>
            <a:picLocks noChangeAspect="1" noChangeArrowheads="1"/>
          </p:cNvPicPr>
          <p:nvPr/>
        </p:nvPicPr>
        <p:blipFill>
          <a:blip r:embed="rId3" cstate="print"/>
          <a:srcRect/>
          <a:stretch>
            <a:fillRect/>
          </a:stretch>
        </p:blipFill>
        <p:spPr bwMode="auto">
          <a:xfrm>
            <a:off x="1259632" y="908720"/>
            <a:ext cx="6768752" cy="4963751"/>
          </a:xfrm>
          <a:prstGeom prst="rect">
            <a:avLst/>
          </a:prstGeom>
          <a:noFill/>
        </p:spPr>
      </p:pic>
      <p:sp>
        <p:nvSpPr>
          <p:cNvPr id="6" name="TextBox 5"/>
          <p:cNvSpPr txBox="1"/>
          <p:nvPr/>
        </p:nvSpPr>
        <p:spPr>
          <a:xfrm>
            <a:off x="3707904" y="6027003"/>
            <a:ext cx="5436096" cy="738664"/>
          </a:xfrm>
          <a:prstGeom prst="rect">
            <a:avLst/>
          </a:prstGeom>
          <a:noFill/>
        </p:spPr>
        <p:txBody>
          <a:bodyPr wrap="square" rtlCol="0">
            <a:spAutoFit/>
          </a:bodyPr>
          <a:lstStyle/>
          <a:p>
            <a:pPr algn="r"/>
            <a:r>
              <a:rPr lang="en-AU" sz="1400" dirty="0" smtClean="0"/>
              <a:t>Students arrive in Australia under the </a:t>
            </a:r>
          </a:p>
          <a:p>
            <a:pPr algn="r"/>
            <a:r>
              <a:rPr lang="en-AU" sz="1400" dirty="0" smtClean="0"/>
              <a:t>Colombo Plan Training Scheme  - 1964</a:t>
            </a:r>
          </a:p>
          <a:p>
            <a:pPr algn="r"/>
            <a:r>
              <a:rPr lang="en-AU" sz="1400" dirty="0" smtClean="0"/>
              <a:t>Source: Australian News and Information Bureau</a:t>
            </a:r>
            <a:endParaRPr lang="en-AU"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2060848"/>
            <a:ext cx="6336704" cy="3946443"/>
          </a:xfrm>
        </p:spPr>
        <p:txBody>
          <a:bodyPr>
            <a:normAutofit/>
          </a:bodyPr>
          <a:lstStyle/>
          <a:p>
            <a:pPr algn="ctr">
              <a:buNone/>
            </a:pPr>
            <a:r>
              <a:rPr lang="en-AU" sz="3600" dirty="0" smtClean="0"/>
              <a:t>Why are our Pacific Island Students Failing?</a:t>
            </a:r>
            <a:endParaRPr lang="en-AU" sz="3600" dirty="0"/>
          </a:p>
        </p:txBody>
      </p:sp>
      <p:sp>
        <p:nvSpPr>
          <p:cNvPr id="2" name="Title 1"/>
          <p:cNvSpPr>
            <a:spLocks noGrp="1"/>
          </p:cNvSpPr>
          <p:nvPr>
            <p:ph type="title"/>
          </p:nvPr>
        </p:nvSpPr>
        <p:spPr>
          <a:xfrm>
            <a:off x="457200" y="274638"/>
            <a:ext cx="8229600" cy="1426170"/>
          </a:xfrm>
        </p:spPr>
        <p:txBody>
          <a:bodyPr>
            <a:normAutofit fontScale="90000"/>
          </a:bodyPr>
          <a:lstStyle/>
          <a:p>
            <a:r>
              <a:rPr lang="en-GB" dirty="0" smtClean="0"/>
              <a:t>Study of Sponsored Students from Pacific Island Countries -1989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a:bodyPr>
          <a:lstStyle/>
          <a:p>
            <a:r>
              <a:rPr lang="en-GB" dirty="0" smtClean="0"/>
              <a:t>Tonga Tracer Study, 1991</a:t>
            </a:r>
            <a:endParaRPr lang="en-AU" dirty="0" smtClean="0"/>
          </a:p>
          <a:p>
            <a:r>
              <a:rPr lang="en-AU" dirty="0" smtClean="0"/>
              <a:t>Indonesia Tracer Study (Degrees of Success) </a:t>
            </a:r>
            <a:r>
              <a:rPr lang="en-AU" dirty="0" err="1" smtClean="0"/>
              <a:t>Daroesman</a:t>
            </a:r>
            <a:r>
              <a:rPr lang="en-AU" dirty="0" smtClean="0"/>
              <a:t>, 1992</a:t>
            </a:r>
          </a:p>
          <a:p>
            <a:r>
              <a:rPr lang="en-GB" dirty="0" smtClean="0"/>
              <a:t>Western Samoa Tracer Study, 1992</a:t>
            </a:r>
          </a:p>
          <a:p>
            <a:r>
              <a:rPr lang="en-GB" dirty="0" smtClean="0"/>
              <a:t>Solomon Islands Tracer Study, 1993</a:t>
            </a:r>
          </a:p>
          <a:p>
            <a:r>
              <a:rPr lang="en-GB" dirty="0" smtClean="0"/>
              <a:t>Tuvalu Tracer Study, 1995</a:t>
            </a:r>
          </a:p>
          <a:p>
            <a:r>
              <a:rPr lang="en-GB" dirty="0" smtClean="0"/>
              <a:t>Laos Tracer Study, 1996</a:t>
            </a:r>
            <a:endParaRPr lang="en-AU" dirty="0" smtClean="0"/>
          </a:p>
          <a:p>
            <a:r>
              <a:rPr lang="en-AU" dirty="0" smtClean="0"/>
              <a:t>Philippines Tracer Study, 2000</a:t>
            </a:r>
          </a:p>
          <a:p>
            <a:r>
              <a:rPr lang="en-AU" dirty="0" smtClean="0"/>
              <a:t>Cannon Studies on Organisational Impact 1995 (IDP) &amp; 1997 (ADB)</a:t>
            </a:r>
          </a:p>
          <a:p>
            <a:endParaRPr lang="en-AU" dirty="0"/>
          </a:p>
        </p:txBody>
      </p:sp>
      <p:sp>
        <p:nvSpPr>
          <p:cNvPr id="2" name="Title 1"/>
          <p:cNvSpPr>
            <a:spLocks noGrp="1"/>
          </p:cNvSpPr>
          <p:nvPr>
            <p:ph type="title"/>
          </p:nvPr>
        </p:nvSpPr>
        <p:spPr/>
        <p:txBody>
          <a:bodyPr/>
          <a:lstStyle/>
          <a:p>
            <a:pPr algn="ctr"/>
            <a:r>
              <a:rPr lang="en-AU" dirty="0" smtClean="0"/>
              <a:t>1990s – Tracer Studies</a:t>
            </a:r>
            <a:endParaRPr lang="en-A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r>
              <a:rPr lang="en-US" dirty="0" smtClean="0"/>
              <a:t>enhancing performance management of the ADS scheme, through the development of </a:t>
            </a:r>
            <a:r>
              <a:rPr lang="en-US" b="1" dirty="0" smtClean="0">
                <a:solidFill>
                  <a:srgbClr val="0070C0"/>
                </a:solidFill>
              </a:rPr>
              <a:t>appropriate performance indicators</a:t>
            </a:r>
            <a:r>
              <a:rPr lang="en-US" dirty="0" smtClean="0"/>
              <a:t> and more systematic reporting of performance results;</a:t>
            </a:r>
          </a:p>
          <a:p>
            <a:pPr lvl="0"/>
            <a:endParaRPr lang="en-AU" dirty="0" smtClean="0"/>
          </a:p>
          <a:p>
            <a:pPr lvl="0"/>
            <a:r>
              <a:rPr lang="en-US" dirty="0" smtClean="0"/>
              <a:t>ensuring appropriate attention to </a:t>
            </a:r>
            <a:r>
              <a:rPr lang="en-US" b="1" dirty="0" smtClean="0">
                <a:solidFill>
                  <a:srgbClr val="0070C0"/>
                </a:solidFill>
              </a:rPr>
              <a:t>monitoring and addressing the level and impact of scholarship scheme losses and additional costs</a:t>
            </a:r>
            <a:r>
              <a:rPr lang="en-US" b="1" dirty="0" smtClean="0"/>
              <a:t> </a:t>
            </a:r>
            <a:r>
              <a:rPr lang="en-US" dirty="0" smtClean="0"/>
              <a:t>which result from students discontinuing their studies, not completing their studies within their award period, or not returning home;</a:t>
            </a:r>
          </a:p>
          <a:p>
            <a:pPr lvl="0"/>
            <a:endParaRPr lang="en-AU" dirty="0" smtClean="0"/>
          </a:p>
          <a:p>
            <a:r>
              <a:rPr lang="en-US" dirty="0" smtClean="0"/>
              <a:t>increasing the focus of ADS assistance to partner countries, through improved analysis of their human resource development needs and </a:t>
            </a:r>
            <a:r>
              <a:rPr lang="en-US" b="1" dirty="0" smtClean="0">
                <a:solidFill>
                  <a:srgbClr val="0070C0"/>
                </a:solidFill>
              </a:rPr>
              <a:t>enhanced targeting of awards</a:t>
            </a:r>
            <a:r>
              <a:rPr lang="en-US" dirty="0" smtClean="0">
                <a:solidFill>
                  <a:srgbClr val="0070C0"/>
                </a:solidFill>
              </a:rPr>
              <a:t> </a:t>
            </a:r>
            <a:r>
              <a:rPr lang="en-US" dirty="0" smtClean="0"/>
              <a:t>to help meet these identified needs</a:t>
            </a:r>
            <a:endParaRPr lang="en-AU" dirty="0"/>
          </a:p>
        </p:txBody>
      </p:sp>
      <p:sp>
        <p:nvSpPr>
          <p:cNvPr id="2" name="Title 1"/>
          <p:cNvSpPr>
            <a:spLocks noGrp="1"/>
          </p:cNvSpPr>
          <p:nvPr>
            <p:ph type="title"/>
          </p:nvPr>
        </p:nvSpPr>
        <p:spPr/>
        <p:txBody>
          <a:bodyPr/>
          <a:lstStyle/>
          <a:p>
            <a:pPr algn="ctr"/>
            <a:r>
              <a:rPr lang="en-AU" dirty="0" smtClean="0"/>
              <a:t>ANAO Report 1999</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AU" dirty="0" smtClean="0"/>
          </a:p>
          <a:p>
            <a:r>
              <a:rPr lang="en-AU" sz="2800" dirty="0" smtClean="0"/>
              <a:t>The New Indonesian Challenges and the ADS Scheme – Evaluation Conference Jakarta 24th – 25th July 2000</a:t>
            </a:r>
          </a:p>
          <a:p>
            <a:endParaRPr lang="en-AU" dirty="0" smtClean="0"/>
          </a:p>
          <a:p>
            <a:r>
              <a:rPr lang="en-AU" sz="2800" dirty="0" smtClean="0"/>
              <a:t>New design for ADS in Indonesia and the Philippines (embedding M&amp;E, Key Agencies)</a:t>
            </a:r>
            <a:endParaRPr lang="en-AU" dirty="0"/>
          </a:p>
        </p:txBody>
      </p:sp>
      <p:sp>
        <p:nvSpPr>
          <p:cNvPr id="2" name="Title 1"/>
          <p:cNvSpPr>
            <a:spLocks noGrp="1"/>
          </p:cNvSpPr>
          <p:nvPr>
            <p:ph type="title"/>
          </p:nvPr>
        </p:nvSpPr>
        <p:spPr>
          <a:xfrm>
            <a:off x="395536" y="476672"/>
            <a:ext cx="8229600" cy="1143000"/>
          </a:xfrm>
        </p:spPr>
        <p:txBody>
          <a:bodyPr>
            <a:normAutofit/>
          </a:bodyPr>
          <a:lstStyle/>
          <a:p>
            <a:pPr algn="ctr"/>
            <a:r>
              <a:rPr lang="en-GB" dirty="0" smtClean="0"/>
              <a:t>2000- 2002</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772816"/>
            <a:ext cx="7715200" cy="4234475"/>
          </a:xfrm>
        </p:spPr>
        <p:txBody>
          <a:bodyPr>
            <a:normAutofit/>
          </a:bodyPr>
          <a:lstStyle/>
          <a:p>
            <a:r>
              <a:rPr lang="en-AU" sz="2800" b="1" dirty="0" smtClean="0">
                <a:solidFill>
                  <a:srgbClr val="0070C0"/>
                </a:solidFill>
              </a:rPr>
              <a:t>ADS II in Indonesia </a:t>
            </a:r>
            <a:r>
              <a:rPr lang="en-AU" sz="2800" dirty="0" smtClean="0"/>
              <a:t>(Performance monitoring and Impact Evaluation)</a:t>
            </a:r>
          </a:p>
          <a:p>
            <a:endParaRPr lang="en-AU" sz="2800" dirty="0" smtClean="0"/>
          </a:p>
          <a:p>
            <a:r>
              <a:rPr lang="en-AU" sz="2800" b="1" dirty="0" smtClean="0">
                <a:solidFill>
                  <a:srgbClr val="0070C0"/>
                </a:solidFill>
              </a:rPr>
              <a:t>HRD Facility in Philippines </a:t>
            </a:r>
            <a:r>
              <a:rPr lang="en-AU" sz="2800" dirty="0" smtClean="0"/>
              <a:t>(Balanced Scorecard, KPIs and Tracer Study)</a:t>
            </a:r>
          </a:p>
          <a:p>
            <a:endParaRPr lang="en-AU" sz="2800" dirty="0" smtClean="0"/>
          </a:p>
          <a:p>
            <a:r>
              <a:rPr lang="en-AU" sz="2800" b="1" dirty="0" smtClean="0">
                <a:solidFill>
                  <a:srgbClr val="0070C0"/>
                </a:solidFill>
              </a:rPr>
              <a:t>ADS Vietnam </a:t>
            </a:r>
            <a:r>
              <a:rPr lang="en-AU" sz="2800" dirty="0" smtClean="0"/>
              <a:t>(Periodic Tracer Studies 2002, 2005 and 2008)</a:t>
            </a:r>
          </a:p>
        </p:txBody>
      </p:sp>
      <p:sp>
        <p:nvSpPr>
          <p:cNvPr id="2" name="Title 1"/>
          <p:cNvSpPr>
            <a:spLocks noGrp="1"/>
          </p:cNvSpPr>
          <p:nvPr>
            <p:ph type="title"/>
          </p:nvPr>
        </p:nvSpPr>
        <p:spPr/>
        <p:txBody>
          <a:bodyPr>
            <a:normAutofit fontScale="90000"/>
          </a:bodyPr>
          <a:lstStyle/>
          <a:p>
            <a:pPr algn="ctr"/>
            <a:r>
              <a:rPr lang="en-AU" dirty="0" smtClean="0"/>
              <a:t>2003-2008 </a:t>
            </a:r>
            <a:br>
              <a:rPr lang="en-AU" dirty="0" smtClean="0"/>
            </a:br>
            <a:r>
              <a:rPr lang="en-AU" dirty="0" smtClean="0"/>
              <a:t>Three Models </a:t>
            </a:r>
            <a:endParaRPr lang="en-A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693</TotalTime>
  <Words>892</Words>
  <Application>Microsoft Office PowerPoint</Application>
  <PresentationFormat>On-screen Show (4:3)</PresentationFormat>
  <Paragraphs>140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Influences on the Evaluation of Development Scholarships  Simon Payne</vt:lpstr>
      <vt:lpstr>Overseas Aid Spent on Elite  </vt:lpstr>
      <vt:lpstr>Australian Scholarships 2009 -2010</vt:lpstr>
      <vt:lpstr>Colombo Plan</vt:lpstr>
      <vt:lpstr>Study of Sponsored Students from Pacific Island Countries -1989</vt:lpstr>
      <vt:lpstr>1990s – Tracer Studies</vt:lpstr>
      <vt:lpstr>ANAO Report 1999</vt:lpstr>
      <vt:lpstr>2000- 2002</vt:lpstr>
      <vt:lpstr>2003-2008  Three Models </vt:lpstr>
      <vt:lpstr>AusAID Scholarships</vt:lpstr>
      <vt:lpstr>Program Logic</vt:lpstr>
      <vt:lpstr>Current Situation</vt:lpstr>
      <vt:lpstr>ANAO Report 2011</vt:lpstr>
      <vt:lpstr>PowerPoint Presentation</vt:lpstr>
      <vt:lpstr>Recurrent Issues</vt:lpstr>
      <vt:lpstr>What have we learnt?</vt:lpstr>
      <vt:lpstr>The Future</vt:lpstr>
      <vt:lpstr>Development dollars are too precious to waste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Influences on the Evaluation of Development Scholarships</dc:title>
  <dc:creator>SPPS</dc:creator>
  <cp:lastModifiedBy>system administrator</cp:lastModifiedBy>
  <cp:revision>95</cp:revision>
  <dcterms:created xsi:type="dcterms:W3CDTF">2011-03-02T05:00:05Z</dcterms:created>
  <dcterms:modified xsi:type="dcterms:W3CDTF">2011-08-30T23:22:30Z</dcterms:modified>
</cp:coreProperties>
</file>